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7"/>
  </p:notesMasterIdLst>
  <p:sldIdLst>
    <p:sldId id="256" r:id="rId2"/>
    <p:sldId id="257" r:id="rId3"/>
    <p:sldId id="258" r:id="rId4"/>
    <p:sldId id="422" r:id="rId5"/>
    <p:sldId id="362" r:id="rId6"/>
    <p:sldId id="345" r:id="rId7"/>
    <p:sldId id="364" r:id="rId8"/>
    <p:sldId id="365" r:id="rId9"/>
    <p:sldId id="366" r:id="rId10"/>
    <p:sldId id="367" r:id="rId11"/>
    <p:sldId id="368" r:id="rId12"/>
    <p:sldId id="369" r:id="rId13"/>
    <p:sldId id="370" r:id="rId14"/>
    <p:sldId id="371" r:id="rId15"/>
    <p:sldId id="344" r:id="rId16"/>
    <p:sldId id="363" r:id="rId17"/>
    <p:sldId id="423" r:id="rId18"/>
    <p:sldId id="424" r:id="rId19"/>
    <p:sldId id="425" r:id="rId20"/>
    <p:sldId id="426" r:id="rId21"/>
    <p:sldId id="427" r:id="rId22"/>
    <p:sldId id="372" r:id="rId23"/>
    <p:sldId id="428" r:id="rId24"/>
    <p:sldId id="429" r:id="rId25"/>
    <p:sldId id="403" r:id="rId26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9" autoAdjust="0"/>
    <p:restoredTop sz="86596" autoAdjust="0"/>
  </p:normalViewPr>
  <p:slideViewPr>
    <p:cSldViewPr>
      <p:cViewPr varScale="1">
        <p:scale>
          <a:sx n="83" d="100"/>
          <a:sy n="83" d="100"/>
        </p:scale>
        <p:origin x="1200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>
      <p:cViewPr varScale="1">
        <p:scale>
          <a:sx n="87" d="100"/>
          <a:sy n="87" d="100"/>
        </p:scale>
        <p:origin x="390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9935F1-B4FD-4A85-B319-2593201C919F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45C3EB-D7E0-4C7E-B12B-6B6BB06A90A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7070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398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9825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1911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7180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26923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1527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433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80024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645C3EB-D7E0-4C7E-B12B-6B6BB06A90A0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857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圆角矩形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副标题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CN" altLang="en-US"/>
              <a:t>单击此处编辑母版副标题样式</a:t>
            </a:r>
            <a:endParaRPr kumimoji="0" lang="en-US"/>
          </a:p>
        </p:txBody>
      </p:sp>
      <p:sp>
        <p:nvSpPr>
          <p:cNvPr id="28" name="日期占位符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29" name="灯片编号占位符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标题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圆角矩形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内容占位符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  <p:sp>
        <p:nvSpPr>
          <p:cNvPr id="13" name="内容占位符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圆角矩形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内容占位符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zh-CN" altLang="en-US"/>
              <a:t>单击此处编辑母版文本样式</a:t>
            </a:r>
          </a:p>
          <a:p>
            <a:pPr lvl="1" eaLnBrk="1" latinLnBrk="0" hangingPunct="1"/>
            <a:r>
              <a:rPr lang="zh-CN" altLang="en-US"/>
              <a:t>第二级</a:t>
            </a:r>
          </a:p>
          <a:p>
            <a:pPr lvl="2" eaLnBrk="1" latinLnBrk="0" hangingPunct="1"/>
            <a:r>
              <a:rPr lang="zh-CN" altLang="en-US"/>
              <a:t>第三级</a:t>
            </a:r>
          </a:p>
          <a:p>
            <a:pPr lvl="3" eaLnBrk="1" latinLnBrk="0" hangingPunct="1"/>
            <a:r>
              <a:rPr lang="zh-CN" altLang="en-US"/>
              <a:t>第四级</a:t>
            </a:r>
          </a:p>
          <a:p>
            <a:pPr lvl="4" eaLnBrk="1" latinLnBrk="0" hangingPunct="1"/>
            <a:r>
              <a:rPr lang="zh-CN" altLang="en-US"/>
              <a:t>第五级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矩形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矩形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CN" altLang="en-US"/>
              <a:t>单击图标添加图片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圆角矩形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标题占位符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zh-CN" altLang="en-US"/>
              <a:t>单击此处编辑母版标题样式</a:t>
            </a:r>
            <a:endParaRPr kumimoji="0" 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zh-CN" altLang="en-US"/>
              <a:t>单击此处编辑母版文本样式</a:t>
            </a:r>
          </a:p>
          <a:p>
            <a:pPr lvl="1" eaLnBrk="1" latinLnBrk="0" hangingPunct="1"/>
            <a:r>
              <a:rPr kumimoji="0" lang="zh-CN" altLang="en-US"/>
              <a:t>第二级</a:t>
            </a:r>
          </a:p>
          <a:p>
            <a:pPr lvl="2" eaLnBrk="1" latinLnBrk="0" hangingPunct="1"/>
            <a:r>
              <a:rPr kumimoji="0" lang="zh-CN" altLang="en-US"/>
              <a:t>第三级</a:t>
            </a:r>
          </a:p>
          <a:p>
            <a:pPr lvl="3" eaLnBrk="1" latinLnBrk="0" hangingPunct="1"/>
            <a:r>
              <a:rPr kumimoji="0" lang="zh-CN" altLang="en-US"/>
              <a:t>第四级</a:t>
            </a:r>
          </a:p>
          <a:p>
            <a:pPr lvl="4" eaLnBrk="1" latinLnBrk="0" hangingPunct="1"/>
            <a:r>
              <a:rPr kumimoji="0" lang="zh-CN" altLang="en-US"/>
              <a:t>第五级</a:t>
            </a:r>
            <a:endParaRPr kumimoji="0" lang="en-US"/>
          </a:p>
        </p:txBody>
      </p:sp>
      <p:sp>
        <p:nvSpPr>
          <p:cNvPr id="14" name="日期占位符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2023/6/1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23" name="灯片编号占位符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clin@xmu.edu.c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ilibili.com/video/BV1rJ411D7VJ?spm_id_from=333.337.search-card.all.click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photonengine.com/en-US/Photon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ftp://121.192.180.66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unity3d.com/cn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.photonengine.com/en-us/pun/current/getting-started/pun-intro" TargetMode="External"/><Relationship Id="rId2" Type="http://schemas.openxmlformats.org/officeDocument/2006/relationships/hyperlink" Target="https://docs.unity3d.com/Manual/UNe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林俊聪</a:t>
            </a:r>
            <a:endParaRPr lang="en-US" altLang="zh-CN" dirty="0"/>
          </a:p>
          <a:p>
            <a:r>
              <a:rPr lang="zh-CN" altLang="en-US" dirty="0"/>
              <a:t>电邮：</a:t>
            </a:r>
            <a:r>
              <a:rPr lang="en-US" altLang="zh-CN" dirty="0">
                <a:hlinkClick r:id="rId2"/>
              </a:rPr>
              <a:t>jclin@xmu.edu.cn</a:t>
            </a:r>
            <a:endParaRPr lang="en-US" altLang="zh-CN" dirty="0"/>
          </a:p>
          <a:p>
            <a:r>
              <a:rPr lang="zh-CN" altLang="en-US" dirty="0"/>
              <a:t>办公室：海韵园办公楼</a:t>
            </a:r>
            <a:r>
              <a:rPr lang="en-US" altLang="zh-CN"/>
              <a:t>A516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游戏设计与设计思维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UNET</a:t>
            </a:r>
            <a:r>
              <a:rPr lang="zh-CN" altLang="en-US" dirty="0"/>
              <a:t>（</a:t>
            </a:r>
            <a:r>
              <a:rPr lang="en-US" altLang="zh-CN" dirty="0"/>
              <a:t>Unity Networking</a:t>
            </a:r>
            <a:r>
              <a:rPr lang="zh-CN" altLang="en-US" dirty="0"/>
              <a:t>）简介</a:t>
            </a:r>
            <a:endParaRPr lang="en-US" altLang="zh-CN" dirty="0"/>
          </a:p>
          <a:p>
            <a:pPr lvl="1"/>
            <a:r>
              <a:rPr lang="en-US" altLang="zh-CN" dirty="0"/>
              <a:t>Transport Layer API</a:t>
            </a:r>
          </a:p>
          <a:p>
            <a:pPr lvl="2"/>
            <a:r>
              <a:rPr lang="zh-CN" altLang="en-US" dirty="0"/>
              <a:t>级别较低，允许开发者构建自己的网络系统，支持基础的网络通信服务，包括：</a:t>
            </a:r>
            <a:endParaRPr lang="en-US" altLang="zh-CN" dirty="0"/>
          </a:p>
          <a:p>
            <a:pPr lvl="3"/>
            <a:r>
              <a:rPr lang="zh-CN" altLang="en-US" dirty="0"/>
              <a:t>建立连接</a:t>
            </a:r>
            <a:endParaRPr lang="en-US" altLang="zh-CN" dirty="0"/>
          </a:p>
          <a:p>
            <a:pPr lvl="3"/>
            <a:r>
              <a:rPr lang="zh-CN" altLang="en-US" dirty="0"/>
              <a:t>使用多种服务水平的通信</a:t>
            </a:r>
            <a:endParaRPr lang="en-US" altLang="zh-CN" dirty="0"/>
          </a:p>
          <a:p>
            <a:pPr lvl="3"/>
            <a:r>
              <a:rPr lang="zh-CN" altLang="en-US" dirty="0"/>
              <a:t>流量控制</a:t>
            </a:r>
            <a:endParaRPr lang="en-US" altLang="zh-CN" dirty="0"/>
          </a:p>
          <a:p>
            <a:pPr lvl="3"/>
            <a:r>
              <a:rPr lang="zh-CN" altLang="en-US" dirty="0"/>
              <a:t>统计数据</a:t>
            </a:r>
            <a:endParaRPr lang="en-US" altLang="zh-CN" dirty="0"/>
          </a:p>
          <a:p>
            <a:pPr lvl="3"/>
            <a:r>
              <a:rPr lang="zh-CN" altLang="en-US" dirty="0"/>
              <a:t>通过中继服务器或者本地发现的服务器进行通信</a:t>
            </a:r>
            <a:endParaRPr lang="en-US" altLang="zh-CN" dirty="0"/>
          </a:p>
          <a:p>
            <a:pPr lvl="1"/>
            <a:endParaRPr lang="en-US" altLang="zh-CN" dirty="0"/>
          </a:p>
          <a:p>
            <a:pPr lvl="2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09497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UNET</a:t>
            </a:r>
            <a:r>
              <a:rPr lang="zh-CN" altLang="en-US" dirty="0"/>
              <a:t>（</a:t>
            </a:r>
            <a:r>
              <a:rPr lang="en-US" altLang="zh-CN" dirty="0"/>
              <a:t>Unity Networking</a:t>
            </a:r>
            <a:r>
              <a:rPr lang="zh-CN" altLang="en-US" dirty="0"/>
              <a:t>）简介</a:t>
            </a:r>
            <a:endParaRPr lang="en-US" altLang="zh-CN" dirty="0"/>
          </a:p>
          <a:p>
            <a:pPr lvl="1"/>
            <a:r>
              <a:rPr lang="en-US" altLang="zh-CN" dirty="0"/>
              <a:t>Transport Layer API</a:t>
            </a:r>
          </a:p>
          <a:p>
            <a:pPr lvl="2"/>
            <a:r>
              <a:rPr lang="zh-CN" altLang="en-US" dirty="0"/>
              <a:t>传输层</a:t>
            </a:r>
            <a:r>
              <a:rPr lang="en-US" altLang="zh-CN" dirty="0"/>
              <a:t>API</a:t>
            </a:r>
            <a:r>
              <a:rPr lang="zh-CN" altLang="en-US" dirty="0"/>
              <a:t>使用两种协议：通用通信</a:t>
            </a:r>
            <a:r>
              <a:rPr lang="en-US" altLang="zh-CN" dirty="0"/>
              <a:t>UDP</a:t>
            </a:r>
            <a:r>
              <a:rPr lang="zh-CN" altLang="en-US" dirty="0"/>
              <a:t>和用于</a:t>
            </a:r>
            <a:r>
              <a:rPr lang="en-US" altLang="zh-CN" dirty="0"/>
              <a:t>WebGL</a:t>
            </a:r>
            <a:r>
              <a:rPr lang="zh-CN" altLang="en-US" dirty="0"/>
              <a:t>的</a:t>
            </a:r>
            <a:r>
              <a:rPr lang="en-US" altLang="zh-CN" dirty="0" err="1"/>
              <a:t>WebSockets</a:t>
            </a:r>
            <a:r>
              <a:rPr lang="zh-CN" altLang="en-US" dirty="0"/>
              <a:t>。使用传输层</a:t>
            </a:r>
            <a:r>
              <a:rPr lang="en-US" altLang="zh-CN" dirty="0"/>
              <a:t>API</a:t>
            </a:r>
            <a:r>
              <a:rPr lang="zh-CN" altLang="en-US" dirty="0"/>
              <a:t>的常见工作流程如下</a:t>
            </a:r>
            <a:endParaRPr lang="en-US" altLang="zh-CN" dirty="0"/>
          </a:p>
          <a:p>
            <a:pPr lvl="3"/>
            <a:r>
              <a:rPr lang="zh-CN" altLang="en-US" dirty="0"/>
              <a:t>初始化网络传输层</a:t>
            </a:r>
            <a:endParaRPr lang="en-US" altLang="zh-CN" dirty="0"/>
          </a:p>
          <a:p>
            <a:pPr lvl="3"/>
            <a:r>
              <a:rPr lang="zh-CN" altLang="en-US" dirty="0"/>
              <a:t>配置网络拓扑</a:t>
            </a:r>
            <a:endParaRPr lang="en-US" altLang="zh-CN" dirty="0"/>
          </a:p>
          <a:p>
            <a:pPr lvl="3"/>
            <a:r>
              <a:rPr lang="zh-CN" altLang="en-US" dirty="0"/>
              <a:t>创建服务端主机</a:t>
            </a:r>
            <a:endParaRPr lang="en-US" altLang="zh-CN" dirty="0"/>
          </a:p>
          <a:p>
            <a:pPr lvl="3"/>
            <a:r>
              <a:rPr lang="zh-CN" altLang="en-US" dirty="0"/>
              <a:t>开始通信</a:t>
            </a:r>
            <a:endParaRPr lang="en-US" altLang="zh-CN" dirty="0"/>
          </a:p>
          <a:p>
            <a:pPr lvl="2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7313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zh-CN" altLang="en-US" dirty="0"/>
              <a:t>第三方网络插件：</a:t>
            </a:r>
            <a:r>
              <a:rPr lang="en-US" altLang="zh-CN" dirty="0"/>
              <a:t>Photon</a:t>
            </a:r>
          </a:p>
          <a:p>
            <a:pPr lvl="1"/>
            <a:r>
              <a:rPr lang="zh-CN" altLang="en-US" dirty="0"/>
              <a:t>因为种种原因，官方的</a:t>
            </a:r>
            <a:r>
              <a:rPr lang="en-US" altLang="zh-CN" dirty="0"/>
              <a:t>UNET</a:t>
            </a:r>
            <a:r>
              <a:rPr lang="zh-CN" altLang="en-US" dirty="0"/>
              <a:t>并没有得到广泛应用，开发者要么选择自己从零构建网络系统，要么采用最为广泛的第三方网络插件</a:t>
            </a:r>
            <a:r>
              <a:rPr lang="en-US" altLang="zh-CN" dirty="0"/>
              <a:t>Photon</a:t>
            </a:r>
            <a:r>
              <a:rPr lang="zh-CN" altLang="en-US" dirty="0"/>
              <a:t>，其主要功能特性有：</a:t>
            </a:r>
            <a:endParaRPr lang="en-US" altLang="zh-CN" dirty="0"/>
          </a:p>
          <a:p>
            <a:pPr lvl="2"/>
            <a:r>
              <a:rPr lang="en-US" altLang="zh-CN" dirty="0"/>
              <a:t>Photon Realtime</a:t>
            </a:r>
            <a:r>
              <a:rPr lang="zh-CN" altLang="en-US" dirty="0"/>
              <a:t>：</a:t>
            </a:r>
            <a:r>
              <a:rPr lang="en-US" altLang="zh-CN" dirty="0"/>
              <a:t>Exit Games</a:t>
            </a:r>
            <a:r>
              <a:rPr lang="zh-CN" altLang="en-US" dirty="0"/>
              <a:t>架设在世界各地的服务器，让不同设备玩家可以同台竞技</a:t>
            </a:r>
            <a:endParaRPr lang="en-US" altLang="zh-CN" dirty="0"/>
          </a:p>
          <a:p>
            <a:pPr lvl="2"/>
            <a:r>
              <a:rPr lang="en-US" altLang="zh-CN" dirty="0"/>
              <a:t>Photon Unity Networking(PUN)</a:t>
            </a:r>
            <a:r>
              <a:rPr lang="zh-CN" altLang="en-US" dirty="0"/>
              <a:t>：支持</a:t>
            </a:r>
            <a:r>
              <a:rPr lang="en-US" altLang="zh-CN" dirty="0"/>
              <a:t>Photon Realtime</a:t>
            </a:r>
            <a:r>
              <a:rPr lang="zh-CN" altLang="en-US" dirty="0"/>
              <a:t>所有功能</a:t>
            </a:r>
            <a:endParaRPr lang="en-US" altLang="zh-CN" dirty="0"/>
          </a:p>
          <a:p>
            <a:pPr lvl="2"/>
            <a:r>
              <a:rPr lang="en-US" altLang="zh-CN" dirty="0"/>
              <a:t>Photon </a:t>
            </a:r>
            <a:r>
              <a:rPr lang="en-US" altLang="zh-CN" dirty="0" err="1"/>
              <a:t>TrueSync</a:t>
            </a:r>
            <a:r>
              <a:rPr lang="zh-CN" altLang="en-US" dirty="0"/>
              <a:t>：客户端只需要处理输入，会在服务端模拟物理效果，有效提升用户延迟高时的体验</a:t>
            </a:r>
            <a:endParaRPr lang="en-US" altLang="zh-CN" dirty="0"/>
          </a:p>
          <a:p>
            <a:pPr lvl="2"/>
            <a:r>
              <a:rPr lang="en-US" altLang="zh-CN" dirty="0"/>
              <a:t>Photon Bolt</a:t>
            </a:r>
            <a:r>
              <a:rPr lang="zh-CN" altLang="en-US" dirty="0"/>
              <a:t>：用于构建</a:t>
            </a:r>
            <a:r>
              <a:rPr lang="en-US" altLang="zh-CN" dirty="0"/>
              <a:t>P2P</a:t>
            </a:r>
            <a:r>
              <a:rPr lang="zh-CN" altLang="en-US" dirty="0"/>
              <a:t>模式</a:t>
            </a:r>
            <a:endParaRPr lang="en-US" altLang="zh-CN" dirty="0"/>
          </a:p>
          <a:p>
            <a:pPr lvl="2"/>
            <a:r>
              <a:rPr lang="en-US" altLang="zh-CN" dirty="0"/>
              <a:t>Photon Chat</a:t>
            </a:r>
            <a:r>
              <a:rPr lang="zh-CN" altLang="en-US" dirty="0"/>
              <a:t>：基于</a:t>
            </a:r>
            <a:r>
              <a:rPr lang="en-US" altLang="zh-CN" dirty="0"/>
              <a:t>PUN</a:t>
            </a:r>
            <a:r>
              <a:rPr lang="zh-CN" altLang="en-US" dirty="0"/>
              <a:t>的文字聊天系统</a:t>
            </a:r>
            <a:endParaRPr lang="en-US" altLang="zh-CN" dirty="0"/>
          </a:p>
          <a:p>
            <a:pPr lvl="2"/>
            <a:r>
              <a:rPr lang="en-US" altLang="zh-CN" dirty="0"/>
              <a:t>Photon Voice</a:t>
            </a:r>
            <a:r>
              <a:rPr lang="zh-CN" altLang="en-US" dirty="0"/>
              <a:t>：基于</a:t>
            </a:r>
            <a:r>
              <a:rPr lang="en-US" altLang="zh-CN" dirty="0"/>
              <a:t>PUN</a:t>
            </a:r>
            <a:r>
              <a:rPr lang="zh-CN" altLang="en-US" dirty="0"/>
              <a:t>的语音聊天系统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708620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zh-CN" altLang="en-US" dirty="0"/>
              <a:t>第三方网络插件：</a:t>
            </a:r>
            <a:r>
              <a:rPr lang="en-US" altLang="zh-CN" dirty="0"/>
              <a:t>Photon</a:t>
            </a:r>
          </a:p>
          <a:p>
            <a:pPr lvl="1"/>
            <a:r>
              <a:rPr lang="en-US" altLang="zh-CN" dirty="0"/>
              <a:t>Photon</a:t>
            </a:r>
            <a:r>
              <a:rPr lang="zh-CN" altLang="en-US" dirty="0"/>
              <a:t> </a:t>
            </a:r>
            <a:r>
              <a:rPr lang="en-US" altLang="zh-CN" dirty="0"/>
              <a:t>Cloud</a:t>
            </a:r>
            <a:r>
              <a:rPr lang="zh-CN" altLang="en-US" dirty="0"/>
              <a:t>与</a:t>
            </a:r>
            <a:r>
              <a:rPr lang="en-US" altLang="zh-CN" dirty="0"/>
              <a:t>Photon Server</a:t>
            </a:r>
          </a:p>
          <a:p>
            <a:pPr lvl="2"/>
            <a:r>
              <a:rPr lang="en-US" altLang="zh-CN" dirty="0"/>
              <a:t>Photon</a:t>
            </a:r>
            <a:r>
              <a:rPr lang="zh-CN" altLang="en-US" dirty="0"/>
              <a:t>提供了架设于全球各地区的服务器</a:t>
            </a:r>
            <a:r>
              <a:rPr lang="en-US" altLang="zh-CN" dirty="0"/>
              <a:t>(Photon Cloud)</a:t>
            </a:r>
            <a:r>
              <a:rPr lang="zh-CN" altLang="en-US" dirty="0"/>
              <a:t>，如果开发者希望使用自己架设的服务器，则需要使用</a:t>
            </a:r>
            <a:r>
              <a:rPr lang="en-US" altLang="zh-CN" dirty="0"/>
              <a:t>Photon Server</a:t>
            </a:r>
          </a:p>
          <a:p>
            <a:pPr lvl="2"/>
            <a:r>
              <a:rPr lang="en-US" altLang="zh-CN" dirty="0"/>
              <a:t>Photon Server</a:t>
            </a:r>
            <a:r>
              <a:rPr lang="zh-CN" altLang="en-US" dirty="0"/>
              <a:t>是本地部署的服务端应用，开发者可以自行架设且享有完全自定义服务器的权利</a:t>
            </a:r>
            <a:endParaRPr lang="en-US" altLang="zh-CN" dirty="0"/>
          </a:p>
          <a:p>
            <a:pPr lvl="2"/>
            <a:r>
              <a:rPr lang="en-US" altLang="zh-CN" dirty="0"/>
              <a:t>Photon Cloud</a:t>
            </a:r>
            <a:r>
              <a:rPr lang="zh-CN" altLang="en-US" dirty="0"/>
              <a:t>是</a:t>
            </a:r>
            <a:r>
              <a:rPr lang="en-US" altLang="zh-CN" dirty="0"/>
              <a:t>SaaS</a:t>
            </a:r>
            <a:r>
              <a:rPr lang="zh-CN" altLang="en-US" dirty="0"/>
              <a:t>的服务，开发者只需要专注于使用这些服务即可，其他所有细节都由</a:t>
            </a:r>
            <a:r>
              <a:rPr lang="en-US" altLang="zh-CN" dirty="0"/>
              <a:t>Exit Games</a:t>
            </a:r>
            <a:r>
              <a:rPr lang="zh-CN" altLang="en-US" dirty="0"/>
              <a:t>完成</a:t>
            </a:r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44650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zh-CN" altLang="en-US" dirty="0"/>
              <a:t>第三方网络插件：</a:t>
            </a:r>
            <a:r>
              <a:rPr lang="en-US" altLang="zh-CN" dirty="0"/>
              <a:t>Photon</a:t>
            </a:r>
          </a:p>
          <a:p>
            <a:pPr lvl="1"/>
            <a:r>
              <a:rPr lang="en-US" altLang="zh-CN" dirty="0"/>
              <a:t>PUN</a:t>
            </a:r>
            <a:r>
              <a:rPr lang="zh-CN" altLang="en-US" dirty="0"/>
              <a:t>、</a:t>
            </a:r>
            <a:r>
              <a:rPr lang="en-US" altLang="zh-CN" dirty="0"/>
              <a:t>PUN+</a:t>
            </a:r>
            <a:r>
              <a:rPr lang="zh-CN" altLang="en-US" dirty="0"/>
              <a:t>与</a:t>
            </a:r>
            <a:r>
              <a:rPr lang="en-US" altLang="zh-CN" dirty="0"/>
              <a:t>UNET</a:t>
            </a:r>
            <a:r>
              <a:rPr lang="zh-CN" altLang="en-US" dirty="0"/>
              <a:t>优势比较</a:t>
            </a:r>
            <a:endParaRPr lang="en-US" altLang="zh-CN" dirty="0"/>
          </a:p>
          <a:p>
            <a:pPr lvl="2"/>
            <a:r>
              <a:rPr lang="zh-CN" altLang="en-US" dirty="0"/>
              <a:t>房间模式：都基于</a:t>
            </a:r>
            <a:r>
              <a:rPr lang="en-US" altLang="zh-CN" dirty="0"/>
              <a:t>Server-client</a:t>
            </a:r>
            <a:r>
              <a:rPr lang="zh-CN" altLang="en-US" dirty="0"/>
              <a:t>，</a:t>
            </a:r>
            <a:r>
              <a:rPr lang="en-US" altLang="zh-CN" dirty="0"/>
              <a:t>UNET</a:t>
            </a:r>
            <a:r>
              <a:rPr lang="zh-CN" altLang="en-US" dirty="0"/>
              <a:t>服务器运行于某一个客户端之上。</a:t>
            </a:r>
            <a:r>
              <a:rPr lang="en-US" altLang="zh-CN" dirty="0"/>
              <a:t>PUN</a:t>
            </a:r>
            <a:r>
              <a:rPr lang="zh-CN" altLang="en-US" dirty="0"/>
              <a:t>有特定服务器，不会因为某个客户端离线而影响游戏</a:t>
            </a:r>
            <a:endParaRPr lang="en-US" altLang="zh-CN" dirty="0"/>
          </a:p>
          <a:p>
            <a:pPr lvl="2"/>
            <a:r>
              <a:rPr lang="zh-CN" altLang="en-US" dirty="0"/>
              <a:t>连接：由于</a:t>
            </a:r>
            <a:r>
              <a:rPr lang="en-US" altLang="zh-CN" dirty="0"/>
              <a:t>UNET</a:t>
            </a:r>
            <a:r>
              <a:rPr lang="zh-CN" altLang="en-US" dirty="0"/>
              <a:t>服务器托关于某一客户端，当客户端玩家网络出现问题时，与该客户端连接的所有玩家都会出现卡顿甚至掉线。</a:t>
            </a:r>
            <a:r>
              <a:rPr lang="en-US" altLang="zh-CN" dirty="0"/>
              <a:t>PUN</a:t>
            </a:r>
            <a:r>
              <a:rPr lang="zh-CN" altLang="en-US" dirty="0"/>
              <a:t>使用特定服务器，只要玩家网络没问题就能充分保证网络连接的通畅性</a:t>
            </a:r>
            <a:endParaRPr lang="en-US" altLang="zh-CN" dirty="0"/>
          </a:p>
          <a:p>
            <a:pPr lvl="2"/>
            <a:r>
              <a:rPr lang="zh-CN" altLang="en-US" dirty="0"/>
              <a:t>功能性：</a:t>
            </a:r>
            <a:r>
              <a:rPr lang="en-US" altLang="zh-CN" dirty="0"/>
              <a:t>PUN</a:t>
            </a:r>
            <a:r>
              <a:rPr lang="zh-CN" altLang="en-US" dirty="0"/>
              <a:t>提供了大量功能性插件，且使用简单</a:t>
            </a:r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55377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实验内容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690048" cy="4572000"/>
          </a:xfrm>
        </p:spPr>
        <p:txBody>
          <a:bodyPr>
            <a:normAutofit/>
          </a:bodyPr>
          <a:lstStyle/>
          <a:p>
            <a:r>
              <a:rPr lang="zh-CN" altLang="en-US" dirty="0"/>
              <a:t>使用</a:t>
            </a:r>
            <a:r>
              <a:rPr lang="en-US" altLang="zh-CN" dirty="0"/>
              <a:t>Photon</a:t>
            </a:r>
            <a:r>
              <a:rPr lang="zh-CN" altLang="en-US" dirty="0"/>
              <a:t>创建简单多人在线游戏</a:t>
            </a:r>
            <a:endParaRPr lang="en-US" altLang="zh-CN" dirty="0"/>
          </a:p>
          <a:p>
            <a:pPr lvl="1"/>
            <a:r>
              <a:rPr lang="zh-CN" altLang="en-US" dirty="0"/>
              <a:t>基于之前的作业，或现成的</a:t>
            </a:r>
            <a:r>
              <a:rPr lang="en-US" altLang="zh-CN" dirty="0" err="1"/>
              <a:t>UnityTutorial</a:t>
            </a:r>
            <a:r>
              <a:rPr lang="zh-CN" altLang="en-US" dirty="0"/>
              <a:t>项目（如</a:t>
            </a:r>
            <a:r>
              <a:rPr lang="en-US" altLang="zh-CN" dirty="0" err="1"/>
              <a:t>UnityHub</a:t>
            </a:r>
            <a:r>
              <a:rPr lang="zh-CN" altLang="en-US" dirty="0"/>
              <a:t>创建项目时的各种</a:t>
            </a:r>
            <a:r>
              <a:rPr lang="en-US" altLang="zh-CN" dirty="0"/>
              <a:t>Microgame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支持</a:t>
            </a:r>
            <a:r>
              <a:rPr lang="en-US" altLang="zh-CN" dirty="0"/>
              <a:t>5</a:t>
            </a:r>
            <a:r>
              <a:rPr lang="zh-CN" altLang="en-US" dirty="0"/>
              <a:t>位玩家以下的多人同时在线</a:t>
            </a:r>
            <a:endParaRPr lang="en-US" altLang="zh-CN" dirty="0"/>
          </a:p>
          <a:p>
            <a:pPr lvl="1"/>
            <a:r>
              <a:rPr lang="zh-CN" altLang="en-US" dirty="0"/>
              <a:t>当玩家成功连接服务器并进入游戏后，生成相应的角色，不同主机玩家的角色之间互不冲突</a:t>
            </a:r>
            <a:endParaRPr lang="en-US" altLang="zh-CN" dirty="0"/>
          </a:p>
          <a:p>
            <a:r>
              <a:rPr lang="zh-CN" altLang="en-US" dirty="0"/>
              <a:t>参考教程：</a:t>
            </a:r>
            <a:r>
              <a:rPr lang="en-US" altLang="zh-CN" dirty="0">
                <a:hlinkClick r:id="rId2"/>
              </a:rPr>
              <a:t>https://www.bilibili.com/video/BV1rJ411D7VJ?spm_id_from=333.337.search-card.all.click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pPr lvl="1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5380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709C6-0AEC-4E8B-A648-0CB6E493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97546-3F00-4B23-A72D-5C6A36EA4C2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/>
              <a:t>Unity</a:t>
            </a:r>
            <a:r>
              <a:rPr lang="zh-CN" altLang="en-US" dirty="0"/>
              <a:t>项目和基础场景</a:t>
            </a:r>
            <a:endParaRPr lang="en-US" altLang="zh-CN" dirty="0"/>
          </a:p>
          <a:p>
            <a:pPr lvl="1"/>
            <a:r>
              <a:rPr lang="zh-CN" altLang="en-US" dirty="0"/>
              <a:t>准备好自己的项目，或创建</a:t>
            </a:r>
            <a:r>
              <a:rPr lang="en-US" altLang="zh-CN" dirty="0" err="1"/>
              <a:t>UnityHub</a:t>
            </a:r>
            <a:r>
              <a:rPr lang="zh-CN" altLang="en-US" dirty="0"/>
              <a:t>内现成的</a:t>
            </a:r>
            <a:r>
              <a:rPr lang="en-US" altLang="zh-CN" dirty="0" err="1"/>
              <a:t>MicroGame</a:t>
            </a:r>
            <a:r>
              <a:rPr lang="zh-CN" altLang="en-US" dirty="0"/>
              <a:t>，也可在</a:t>
            </a:r>
            <a:r>
              <a:rPr lang="en-US" altLang="zh-CN" dirty="0" err="1"/>
              <a:t>UnityAssetStore</a:t>
            </a:r>
            <a:r>
              <a:rPr lang="zh-CN" altLang="en-US" dirty="0"/>
              <a:t>中寻找免费项目</a:t>
            </a:r>
            <a:endParaRPr lang="en-US" altLang="zh-CN" dirty="0"/>
          </a:p>
          <a:p>
            <a:pPr marL="320040" lvl="1" indent="0">
              <a:buNone/>
            </a:pP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C7A2B46-9805-424E-8F81-9E16265E11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2392447"/>
            <a:ext cx="7474024" cy="4348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7451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709C6-0AEC-4E8B-A648-0CB6E493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97546-3F00-4B23-A72D-5C6A36EA4C2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Photon</a:t>
            </a:r>
            <a:r>
              <a:rPr lang="zh-CN" altLang="en-US" dirty="0"/>
              <a:t>功能的导入和设置</a:t>
            </a:r>
            <a:endParaRPr lang="en-US" altLang="zh-CN" dirty="0"/>
          </a:p>
          <a:p>
            <a:pPr lvl="1"/>
            <a:r>
              <a:rPr lang="zh-CN" altLang="en-US" dirty="0"/>
              <a:t>注册</a:t>
            </a:r>
            <a:r>
              <a:rPr lang="en-US" altLang="zh-CN" dirty="0"/>
              <a:t>Photon</a:t>
            </a:r>
            <a:r>
              <a:rPr lang="zh-CN" altLang="en-US" dirty="0"/>
              <a:t>账号：</a:t>
            </a:r>
            <a:r>
              <a:rPr lang="en-US" altLang="zh-CN" dirty="0">
                <a:hlinkClick r:id="rId2"/>
              </a:rPr>
              <a:t>https://www.photonengine.com/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E1FFD4C-EB8B-F647-B862-60EDB8012B2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22"/>
          <a:stretch/>
        </p:blipFill>
        <p:spPr>
          <a:xfrm>
            <a:off x="118356" y="1988840"/>
            <a:ext cx="8907288" cy="4680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7940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709C6-0AEC-4E8B-A648-0CB6E493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97546-3F00-4B23-A72D-5C6A36EA4C2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Photon</a:t>
            </a:r>
            <a:r>
              <a:rPr lang="zh-CN" altLang="en-US" dirty="0"/>
              <a:t>功能的导入和设置</a:t>
            </a:r>
            <a:endParaRPr lang="en-US" altLang="zh-CN" dirty="0"/>
          </a:p>
          <a:p>
            <a:pPr lvl="1"/>
            <a:r>
              <a:rPr lang="zh-CN" altLang="en-US" dirty="0"/>
              <a:t>创建</a:t>
            </a:r>
            <a:r>
              <a:rPr lang="en-US" altLang="zh-CN" dirty="0"/>
              <a:t>Photon</a:t>
            </a:r>
            <a:r>
              <a:rPr lang="zh-CN" altLang="en-US" dirty="0"/>
              <a:t> </a:t>
            </a:r>
            <a:r>
              <a:rPr lang="en-US" altLang="zh-CN" dirty="0"/>
              <a:t>PUN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A7D304E-53C7-B04B-80A3-F15AC32C255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333"/>
          <a:stretch/>
        </p:blipFill>
        <p:spPr>
          <a:xfrm>
            <a:off x="153865" y="2132856"/>
            <a:ext cx="883626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21518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709C6-0AEC-4E8B-A648-0CB6E493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97546-3F00-4B23-A72D-5C6A36EA4C2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Photon</a:t>
            </a:r>
            <a:r>
              <a:rPr lang="zh-CN" altLang="en-US" dirty="0"/>
              <a:t>功能的导入和设置</a:t>
            </a:r>
            <a:endParaRPr lang="en-US" altLang="zh-CN" dirty="0"/>
          </a:p>
          <a:p>
            <a:pPr lvl="1"/>
            <a:r>
              <a:rPr lang="zh-CN" altLang="en-US" dirty="0"/>
              <a:t>复制</a:t>
            </a:r>
            <a:r>
              <a:rPr lang="en-US" altLang="zh-CN" dirty="0" err="1"/>
              <a:t>AppID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10AED6B-AB3F-CA4F-9549-DAD26EBD6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2276872"/>
            <a:ext cx="4229100" cy="419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489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实验十五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zh-CN" altLang="en-US" dirty="0"/>
              <a:t>网络编程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709C6-0AEC-4E8B-A648-0CB6E493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97546-3F00-4B23-A72D-5C6A36EA4C2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Photon</a:t>
            </a:r>
            <a:r>
              <a:rPr lang="zh-CN" altLang="en-US" dirty="0"/>
              <a:t>功能的导入和设置</a:t>
            </a:r>
            <a:endParaRPr lang="en-US" altLang="zh-CN" dirty="0"/>
          </a:p>
          <a:p>
            <a:pPr lvl="1"/>
            <a:r>
              <a:rPr lang="zh-CN" altLang="en-US" dirty="0"/>
              <a:t>在</a:t>
            </a:r>
            <a:r>
              <a:rPr lang="en-US" altLang="zh-CN" dirty="0"/>
              <a:t>Unity</a:t>
            </a:r>
            <a:r>
              <a:rPr lang="zh-CN" altLang="en-US" dirty="0"/>
              <a:t>中导入</a:t>
            </a:r>
            <a:r>
              <a:rPr lang="en-US" altLang="zh-CN" sz="2600" dirty="0"/>
              <a:t>Photon Unity Networking Classic</a:t>
            </a:r>
          </a:p>
          <a:p>
            <a:pPr marL="320040" lvl="1" indent="0">
              <a:buNone/>
            </a:pP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D28E44E-392A-F946-88AC-21599F1777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6" y="2081699"/>
            <a:ext cx="8924030" cy="4731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903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709C6-0AEC-4E8B-A648-0CB6E493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97546-3F00-4B23-A72D-5C6A36EA4C2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Photon</a:t>
            </a:r>
            <a:r>
              <a:rPr lang="zh-CN" altLang="en-US" dirty="0"/>
              <a:t>功能的导入和设置</a:t>
            </a:r>
            <a:endParaRPr lang="en-US" altLang="zh-CN" dirty="0"/>
          </a:p>
          <a:p>
            <a:pPr lvl="1"/>
            <a:r>
              <a:rPr lang="zh-CN" altLang="en-US" dirty="0"/>
              <a:t>将</a:t>
            </a:r>
            <a:r>
              <a:rPr lang="en-US" altLang="zh-CN" dirty="0" err="1"/>
              <a:t>PhotonSserverSettings</a:t>
            </a:r>
            <a:r>
              <a:rPr lang="zh-CN" altLang="en-US" dirty="0"/>
              <a:t>中的</a:t>
            </a:r>
            <a:r>
              <a:rPr lang="en-US" altLang="zh-CN" dirty="0"/>
              <a:t>Hosting</a:t>
            </a:r>
            <a:r>
              <a:rPr lang="zh-CN" altLang="en-US" dirty="0"/>
              <a:t>设置为</a:t>
            </a:r>
            <a:r>
              <a:rPr lang="en-US" altLang="zh-CN" dirty="0"/>
              <a:t>Photon Cloud</a:t>
            </a:r>
            <a:r>
              <a:rPr lang="zh-CN" altLang="en-US" dirty="0"/>
              <a:t>，</a:t>
            </a:r>
            <a:r>
              <a:rPr lang="en-US" altLang="zh-CN" dirty="0"/>
              <a:t>Region</a:t>
            </a:r>
            <a:r>
              <a:rPr lang="zh-CN" altLang="en-US" dirty="0"/>
              <a:t>设置为</a:t>
            </a:r>
            <a:r>
              <a:rPr lang="en-US" altLang="zh-CN" dirty="0"/>
              <a:t>Asia</a:t>
            </a:r>
            <a:r>
              <a:rPr lang="zh-CN" altLang="en-US" dirty="0"/>
              <a:t>，自动连接亚洲地区服务器</a:t>
            </a:r>
          </a:p>
          <a:p>
            <a:pPr lvl="1"/>
            <a:endParaRPr lang="zh-CN" altLang="en-US" dirty="0"/>
          </a:p>
          <a:p>
            <a:pPr marL="320040" lvl="1" indent="0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DA64CF4-6E43-F649-AD62-7EC39C9BD5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100"/>
          <a:stretch/>
        </p:blipFill>
        <p:spPr>
          <a:xfrm>
            <a:off x="539750" y="2414190"/>
            <a:ext cx="8064500" cy="4327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997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709C6-0AEC-4E8B-A648-0CB6E493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97546-3F00-4B23-A72D-5C6A36EA4C2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52736"/>
            <a:ext cx="7772400" cy="4572000"/>
          </a:xfrm>
        </p:spPr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/>
              <a:t>Unity</a:t>
            </a:r>
            <a:r>
              <a:rPr lang="zh-CN" altLang="en-US" dirty="0"/>
              <a:t>项目和基础场景</a:t>
            </a:r>
            <a:endParaRPr lang="en-US" altLang="zh-CN" dirty="0"/>
          </a:p>
          <a:p>
            <a:pPr lvl="1"/>
            <a:r>
              <a:rPr lang="zh-CN" altLang="en-US" dirty="0"/>
              <a:t>连接到服务器</a:t>
            </a:r>
            <a:endParaRPr lang="en-US" altLang="zh-CN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471A8CB-1B02-6A4A-A966-3BED5749AE3C}"/>
              </a:ext>
            </a:extLst>
          </p:cNvPr>
          <p:cNvSpPr txBox="1"/>
          <p:nvPr/>
        </p:nvSpPr>
        <p:spPr>
          <a:xfrm>
            <a:off x="1043608" y="2348880"/>
            <a:ext cx="7349146" cy="34163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public class </a:t>
            </a:r>
            <a:r>
              <a:rPr lang="en-US" altLang="zh-CN" dirty="0" err="1"/>
              <a:t>YourClass</a:t>
            </a:r>
            <a:r>
              <a:rPr lang="en-US" altLang="zh-CN" dirty="0"/>
              <a:t> : </a:t>
            </a:r>
            <a:r>
              <a:rPr lang="en-US" altLang="zh-CN" dirty="0" err="1"/>
              <a:t>MonoBehaviourPunCallbacks</a:t>
            </a:r>
            <a:r>
              <a:rPr lang="en-US" altLang="zh-CN" dirty="0"/>
              <a:t> { </a:t>
            </a:r>
          </a:p>
          <a:p>
            <a:r>
              <a:rPr lang="en-US" altLang="zh-CN" dirty="0"/>
              <a:t>	void Start(){</a:t>
            </a:r>
          </a:p>
          <a:p>
            <a:r>
              <a:rPr lang="en-US" altLang="zh-CN" dirty="0"/>
              <a:t>		</a:t>
            </a:r>
            <a:r>
              <a:rPr lang="en-US" altLang="zh-CN" dirty="0" err="1"/>
              <a:t>PhotonNetwork.ConnectUsingSettings</a:t>
            </a:r>
            <a:r>
              <a:rPr lang="en-US" altLang="zh-CN" dirty="0"/>
              <a:t>();</a:t>
            </a:r>
          </a:p>
          <a:p>
            <a:r>
              <a:rPr lang="en-US" altLang="zh-CN" dirty="0"/>
              <a:t>	}</a:t>
            </a:r>
          </a:p>
          <a:p>
            <a:r>
              <a:rPr lang="en-US" altLang="zh-CN" dirty="0"/>
              <a:t>	// ... </a:t>
            </a:r>
          </a:p>
          <a:p>
            <a:endParaRPr lang="en-US" altLang="zh-CN" dirty="0"/>
          </a:p>
          <a:p>
            <a:r>
              <a:rPr lang="en-US" altLang="zh-CN" dirty="0"/>
              <a:t>	public override void </a:t>
            </a:r>
            <a:r>
              <a:rPr lang="en-US" altLang="zh-CN" dirty="0" err="1"/>
              <a:t>OnConnectedToMaster</a:t>
            </a:r>
            <a:r>
              <a:rPr lang="en-US" altLang="zh-CN" dirty="0"/>
              <a:t>(){</a:t>
            </a:r>
          </a:p>
          <a:p>
            <a:r>
              <a:rPr lang="en-US" altLang="zh-CN" dirty="0"/>
              <a:t>		</a:t>
            </a:r>
            <a:r>
              <a:rPr lang="en-US" altLang="zh-CN" dirty="0" err="1"/>
              <a:t>base.onConnectedToMaster</a:t>
            </a:r>
            <a:r>
              <a:rPr lang="en-US" altLang="zh-CN" dirty="0"/>
              <a:t>();</a:t>
            </a:r>
          </a:p>
          <a:p>
            <a:r>
              <a:rPr lang="en-US" altLang="zh-CN" dirty="0"/>
              <a:t>		</a:t>
            </a:r>
            <a:r>
              <a:rPr lang="en-US" altLang="zh-CN" dirty="0" err="1"/>
              <a:t>Debug.Log</a:t>
            </a:r>
            <a:r>
              <a:rPr lang="en-US" altLang="zh-CN" dirty="0"/>
              <a:t>("</a:t>
            </a:r>
            <a:r>
              <a:rPr lang="en-US" altLang="zh-CN" dirty="0" err="1"/>
              <a:t>OnConnectedToMaster</a:t>
            </a:r>
            <a:r>
              <a:rPr lang="en-US" altLang="zh-CN" dirty="0"/>
              <a:t>() was called by PUN.");       </a:t>
            </a:r>
          </a:p>
          <a:p>
            <a:r>
              <a:rPr lang="en-US" altLang="zh-CN" dirty="0"/>
              <a:t>	} </a:t>
            </a:r>
          </a:p>
          <a:p>
            <a:r>
              <a:rPr lang="en-US" altLang="zh-CN" dirty="0"/>
              <a:t>	// ... </a:t>
            </a:r>
          </a:p>
          <a:p>
            <a:r>
              <a:rPr lang="en-US" altLang="zh-CN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1408261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709C6-0AEC-4E8B-A648-0CB6E493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97546-3F00-4B23-A72D-5C6A36EA4C2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52736"/>
            <a:ext cx="7772400" cy="4572000"/>
          </a:xfrm>
        </p:spPr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/>
              <a:t>Unity</a:t>
            </a:r>
            <a:r>
              <a:rPr lang="zh-CN" altLang="en-US" dirty="0"/>
              <a:t>项目和基础场景</a:t>
            </a:r>
            <a:endParaRPr lang="en-US" altLang="zh-CN" dirty="0"/>
          </a:p>
          <a:p>
            <a:pPr lvl="1"/>
            <a:r>
              <a:rPr lang="zh-CN" altLang="en-US" dirty="0"/>
              <a:t>连接到服务器</a:t>
            </a:r>
            <a:endParaRPr lang="en-US" altLang="zh-CN" dirty="0"/>
          </a:p>
          <a:p>
            <a:pPr lvl="1"/>
            <a:r>
              <a:rPr lang="zh-CN" altLang="en-US" dirty="0"/>
              <a:t>创建或加入房间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04627FF1-F528-7245-97A3-E43907E3D4D0}"/>
              </a:ext>
            </a:extLst>
          </p:cNvPr>
          <p:cNvSpPr txBox="1"/>
          <p:nvPr/>
        </p:nvSpPr>
        <p:spPr>
          <a:xfrm>
            <a:off x="1043608" y="2420888"/>
            <a:ext cx="7349146" cy="424731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public class </a:t>
            </a:r>
            <a:r>
              <a:rPr lang="en-US" altLang="zh-CN" dirty="0" err="1"/>
              <a:t>YourClass</a:t>
            </a:r>
            <a:r>
              <a:rPr lang="en-US" altLang="zh-CN" dirty="0"/>
              <a:t> : </a:t>
            </a:r>
            <a:r>
              <a:rPr lang="en-US" altLang="zh-CN" dirty="0" err="1"/>
              <a:t>MonoBehaviourPunCallbacks</a:t>
            </a:r>
            <a:r>
              <a:rPr lang="en-US" altLang="zh-CN" dirty="0"/>
              <a:t> { </a:t>
            </a:r>
          </a:p>
          <a:p>
            <a:r>
              <a:rPr lang="en-US" altLang="zh-CN" dirty="0"/>
              <a:t>	void Start(){</a:t>
            </a:r>
          </a:p>
          <a:p>
            <a:r>
              <a:rPr lang="en-US" altLang="zh-CN" dirty="0"/>
              <a:t>		</a:t>
            </a:r>
            <a:r>
              <a:rPr lang="en-US" altLang="zh-CN" dirty="0" err="1"/>
              <a:t>PhotonNetwork.ConnectUsingSettings</a:t>
            </a:r>
            <a:r>
              <a:rPr lang="en-US" altLang="zh-CN" dirty="0"/>
              <a:t>();</a:t>
            </a:r>
          </a:p>
          <a:p>
            <a:r>
              <a:rPr lang="en-US" altLang="zh-CN" dirty="0"/>
              <a:t>	}</a:t>
            </a:r>
          </a:p>
          <a:p>
            <a:r>
              <a:rPr lang="en-US" altLang="zh-CN" dirty="0"/>
              <a:t>	// ... </a:t>
            </a:r>
          </a:p>
          <a:p>
            <a:endParaRPr lang="en-US" altLang="zh-CN" dirty="0"/>
          </a:p>
          <a:p>
            <a:r>
              <a:rPr lang="en-US" altLang="zh-CN" dirty="0"/>
              <a:t>	public override void </a:t>
            </a:r>
            <a:r>
              <a:rPr lang="en-US" altLang="zh-CN" dirty="0" err="1"/>
              <a:t>OnConnectedToMaster</a:t>
            </a:r>
            <a:r>
              <a:rPr lang="en-US" altLang="zh-CN" dirty="0"/>
              <a:t>(){</a:t>
            </a:r>
          </a:p>
          <a:p>
            <a:r>
              <a:rPr lang="en-US" altLang="zh-CN" dirty="0"/>
              <a:t>		</a:t>
            </a:r>
            <a:r>
              <a:rPr lang="en-US" altLang="zh-CN" dirty="0" err="1"/>
              <a:t>base.onConnectedToMaster</a:t>
            </a:r>
            <a:r>
              <a:rPr lang="en-US" altLang="zh-CN" dirty="0"/>
              <a:t>();</a:t>
            </a:r>
          </a:p>
          <a:p>
            <a:r>
              <a:rPr lang="en-US" altLang="zh-CN" dirty="0"/>
              <a:t>		</a:t>
            </a:r>
            <a:r>
              <a:rPr lang="en-US" altLang="zh-CN" dirty="0" err="1"/>
              <a:t>Debug.Log</a:t>
            </a:r>
            <a:r>
              <a:rPr lang="en-US" altLang="zh-CN" dirty="0"/>
              <a:t>("</a:t>
            </a:r>
            <a:r>
              <a:rPr lang="en-US" altLang="zh-CN" dirty="0" err="1"/>
              <a:t>OnConnectedToMaster</a:t>
            </a:r>
            <a:r>
              <a:rPr lang="en-US" altLang="zh-CN" dirty="0"/>
              <a:t>() was called by PUN."); </a:t>
            </a:r>
          </a:p>
          <a:p>
            <a:endParaRPr lang="en-US" altLang="zh-CN" dirty="0"/>
          </a:p>
          <a:p>
            <a:r>
              <a:rPr lang="en-US" altLang="zh-CN" dirty="0"/>
              <a:t>		</a:t>
            </a:r>
            <a:r>
              <a:rPr lang="en-US" altLang="zh-CN" dirty="0" err="1"/>
              <a:t>PhotonNetwork.JoinOrCreateRoom</a:t>
            </a:r>
            <a:r>
              <a:rPr lang="en-US" altLang="zh-CN" dirty="0"/>
              <a:t>(“Room”, new </a:t>
            </a:r>
            <a:r>
              <a:rPr lang="en-US" altLang="zh-CN" dirty="0" err="1"/>
              <a:t>Photon.Realtime.RoomOptions</a:t>
            </a:r>
            <a:r>
              <a:rPr lang="en-US" altLang="zh-CN" dirty="0"/>
              <a:t>() { </a:t>
            </a:r>
            <a:r>
              <a:rPr lang="en-US" altLang="zh-CN" dirty="0" err="1"/>
              <a:t>MaxPlayers</a:t>
            </a:r>
            <a:r>
              <a:rPr lang="en-US" altLang="zh-CN" dirty="0"/>
              <a:t> = 4 }, default );</a:t>
            </a:r>
          </a:p>
          <a:p>
            <a:r>
              <a:rPr lang="en-US" altLang="zh-CN" dirty="0"/>
              <a:t>	} </a:t>
            </a:r>
          </a:p>
          <a:p>
            <a:r>
              <a:rPr lang="en-US" altLang="zh-CN" dirty="0"/>
              <a:t>	// ... </a:t>
            </a:r>
          </a:p>
          <a:p>
            <a:r>
              <a:rPr lang="en-US" altLang="zh-CN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45091606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9709C6-0AEC-4E8B-A648-0CB6E4934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97546-3F00-4B23-A72D-5C6A36EA4C22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052736"/>
            <a:ext cx="7772400" cy="4572000"/>
          </a:xfrm>
        </p:spPr>
        <p:txBody>
          <a:bodyPr/>
          <a:lstStyle/>
          <a:p>
            <a:r>
              <a:rPr lang="zh-CN" altLang="en-US" dirty="0"/>
              <a:t>创建</a:t>
            </a:r>
            <a:r>
              <a:rPr lang="en-US" altLang="zh-CN" dirty="0"/>
              <a:t>Unity</a:t>
            </a:r>
            <a:r>
              <a:rPr lang="zh-CN" altLang="en-US" dirty="0"/>
              <a:t>项目和基础场景</a:t>
            </a:r>
            <a:endParaRPr lang="en-US" altLang="zh-CN" dirty="0"/>
          </a:p>
          <a:p>
            <a:pPr lvl="1"/>
            <a:r>
              <a:rPr lang="zh-CN" altLang="en-US" dirty="0"/>
              <a:t>连接到服务器</a:t>
            </a:r>
            <a:endParaRPr lang="en-US" altLang="zh-CN" dirty="0"/>
          </a:p>
          <a:p>
            <a:pPr lvl="1"/>
            <a:r>
              <a:rPr lang="zh-CN" altLang="en-US" dirty="0"/>
              <a:t>创建或加入房间</a:t>
            </a:r>
            <a:endParaRPr lang="en-US" altLang="zh-CN" dirty="0"/>
          </a:p>
          <a:p>
            <a:pPr lvl="1"/>
            <a:r>
              <a:rPr lang="zh-CN" altLang="en-US" dirty="0"/>
              <a:t>创建新玩家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E9C4863-5F1F-4A48-9A0F-BB6EC0D018EC}"/>
              </a:ext>
            </a:extLst>
          </p:cNvPr>
          <p:cNvSpPr txBox="1"/>
          <p:nvPr/>
        </p:nvSpPr>
        <p:spPr>
          <a:xfrm>
            <a:off x="1043608" y="2771050"/>
            <a:ext cx="7349146" cy="3970318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public class </a:t>
            </a:r>
            <a:r>
              <a:rPr lang="en-US" altLang="zh-CN" dirty="0" err="1"/>
              <a:t>YourClass</a:t>
            </a:r>
            <a:r>
              <a:rPr lang="en-US" altLang="zh-CN" dirty="0"/>
              <a:t> : </a:t>
            </a:r>
            <a:r>
              <a:rPr lang="en-US" altLang="zh-CN" dirty="0" err="1"/>
              <a:t>MonoBehaviourPunCallbacks</a:t>
            </a:r>
            <a:r>
              <a:rPr lang="en-US" altLang="zh-CN" dirty="0"/>
              <a:t> { </a:t>
            </a:r>
          </a:p>
          <a:p>
            <a:r>
              <a:rPr lang="en-US" altLang="zh-CN" dirty="0"/>
              <a:t>	void Start(){</a:t>
            </a:r>
          </a:p>
          <a:p>
            <a:r>
              <a:rPr lang="en-US" altLang="zh-CN" dirty="0"/>
              <a:t>		// …</a:t>
            </a:r>
          </a:p>
          <a:p>
            <a:r>
              <a:rPr lang="en-US" altLang="zh-CN" dirty="0"/>
              <a:t>	}</a:t>
            </a:r>
          </a:p>
          <a:p>
            <a:r>
              <a:rPr lang="en-US" altLang="zh-CN" dirty="0"/>
              <a:t>	public override void </a:t>
            </a:r>
            <a:r>
              <a:rPr lang="en-US" altLang="zh-CN" dirty="0" err="1"/>
              <a:t>OnConnectedToMaster</a:t>
            </a:r>
            <a:r>
              <a:rPr lang="en-US" altLang="zh-CN" dirty="0"/>
              <a:t>(){</a:t>
            </a:r>
          </a:p>
          <a:p>
            <a:r>
              <a:rPr lang="en-US" altLang="zh-CN" dirty="0"/>
              <a:t>		// …</a:t>
            </a:r>
          </a:p>
          <a:p>
            <a:r>
              <a:rPr lang="en-US" altLang="zh-CN" dirty="0"/>
              <a:t>	} </a:t>
            </a:r>
          </a:p>
          <a:p>
            <a:r>
              <a:rPr lang="en-US" altLang="zh-CN" dirty="0"/>
              <a:t>	</a:t>
            </a:r>
          </a:p>
          <a:p>
            <a:r>
              <a:rPr lang="en-US" altLang="zh-CN" dirty="0"/>
              <a:t>	public override void </a:t>
            </a:r>
            <a:r>
              <a:rPr lang="en-US" altLang="zh-CN" dirty="0" err="1"/>
              <a:t>OnJoinedRoom</a:t>
            </a:r>
            <a:r>
              <a:rPr lang="en-US" altLang="zh-CN" dirty="0"/>
              <a:t>(){</a:t>
            </a:r>
          </a:p>
          <a:p>
            <a:r>
              <a:rPr lang="en-US" altLang="zh-CN" dirty="0"/>
              <a:t>		</a:t>
            </a:r>
            <a:r>
              <a:rPr lang="en-US" altLang="zh-CN" dirty="0" err="1"/>
              <a:t>base.OnjoinedRoom</a:t>
            </a:r>
            <a:r>
              <a:rPr lang="en-US" altLang="zh-CN" dirty="0"/>
              <a:t>();</a:t>
            </a:r>
          </a:p>
          <a:p>
            <a:r>
              <a:rPr lang="en-US" altLang="zh-CN" dirty="0"/>
              <a:t>		</a:t>
            </a:r>
            <a:r>
              <a:rPr lang="en-US" altLang="zh-CN" dirty="0" err="1"/>
              <a:t>PhotonNetwork.Instantiate</a:t>
            </a:r>
            <a:r>
              <a:rPr lang="en-US" altLang="zh-CN" dirty="0"/>
              <a:t>(“Player”, new Vector3(1,1,0), </a:t>
            </a:r>
            <a:r>
              <a:rPr lang="en-US" altLang="zh-CN" dirty="0" err="1"/>
              <a:t>Quaternion.identity</a:t>
            </a:r>
            <a:r>
              <a:rPr lang="en-US" altLang="zh-CN" dirty="0"/>
              <a:t>, 0);</a:t>
            </a:r>
          </a:p>
          <a:p>
            <a:r>
              <a:rPr lang="en-US" altLang="zh-CN" dirty="0"/>
              <a:t>	}</a:t>
            </a:r>
          </a:p>
          <a:p>
            <a:r>
              <a:rPr lang="en-US" altLang="zh-CN" dirty="0"/>
              <a:t>} </a:t>
            </a:r>
          </a:p>
        </p:txBody>
      </p:sp>
    </p:spTree>
    <p:extLst>
      <p:ext uri="{BB962C8B-B14F-4D97-AF65-F5344CB8AC3E}">
        <p14:creationId xmlns:p14="http://schemas.microsoft.com/office/powerpoint/2010/main" val="25829502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提交事项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strike="sngStrike" dirty="0"/>
              <a:t>材料</a:t>
            </a:r>
            <a:endParaRPr lang="en-US" altLang="zh-CN" strike="sngStrike" dirty="0"/>
          </a:p>
          <a:p>
            <a:pPr lvl="1"/>
            <a:r>
              <a:rPr lang="zh-CN" altLang="en-US" strike="sngStrike" dirty="0"/>
              <a:t>项目</a:t>
            </a:r>
            <a:endParaRPr lang="en-US" altLang="zh-CN" strike="sngStrike" dirty="0"/>
          </a:p>
          <a:p>
            <a:pPr lvl="1"/>
            <a:r>
              <a:rPr lang="zh-CN" altLang="en-US" strike="sngStrike" dirty="0"/>
              <a:t>报告</a:t>
            </a:r>
            <a:endParaRPr lang="en-US" altLang="zh-CN" strike="sngStrike" dirty="0"/>
          </a:p>
          <a:p>
            <a:pPr lvl="1"/>
            <a:r>
              <a:rPr lang="zh-CN" altLang="en-US" strike="sngStrike" dirty="0"/>
              <a:t>格式：实验</a:t>
            </a:r>
            <a:r>
              <a:rPr lang="en-US" altLang="zh-CN" strike="sngStrike" dirty="0"/>
              <a:t>X_</a:t>
            </a:r>
            <a:r>
              <a:rPr lang="zh-CN" altLang="en-US" strike="sngStrike" dirty="0"/>
              <a:t>学号</a:t>
            </a:r>
            <a:r>
              <a:rPr lang="en-US" altLang="zh-CN" strike="sngStrike" dirty="0"/>
              <a:t>_</a:t>
            </a:r>
            <a:r>
              <a:rPr lang="zh-CN" altLang="en-US" strike="sngStrike" dirty="0"/>
              <a:t>姓名</a:t>
            </a:r>
            <a:endParaRPr lang="en-US" altLang="zh-CN" strike="sngStrike" dirty="0"/>
          </a:p>
          <a:p>
            <a:r>
              <a:rPr lang="zh-CN" altLang="en-US" strike="sngStrike" dirty="0"/>
              <a:t>期限</a:t>
            </a:r>
            <a:endParaRPr lang="en-US" altLang="zh-CN" strike="sngStrike" dirty="0"/>
          </a:p>
          <a:p>
            <a:pPr lvl="1"/>
            <a:r>
              <a:rPr lang="zh-CN" altLang="en-US" strike="sngStrike" dirty="0"/>
              <a:t>下次实验前提交</a:t>
            </a:r>
            <a:endParaRPr lang="en-US" altLang="zh-CN" strike="sngStrike" dirty="0"/>
          </a:p>
          <a:p>
            <a:r>
              <a:rPr lang="zh-CN" altLang="en-US" dirty="0"/>
              <a:t>地址</a:t>
            </a:r>
            <a:endParaRPr lang="en-US" altLang="zh-CN" dirty="0"/>
          </a:p>
          <a:p>
            <a:pPr lvl="1"/>
            <a:r>
              <a:rPr lang="en-US" altLang="zh-CN" dirty="0">
                <a:hlinkClick r:id="rId2"/>
              </a:rPr>
              <a:t>FTP://121.192.180.66</a:t>
            </a:r>
            <a:endParaRPr lang="en-US" altLang="zh-CN" dirty="0"/>
          </a:p>
          <a:p>
            <a:pPr lvl="1"/>
            <a:r>
              <a:rPr lang="zh-CN" altLang="en-US" dirty="0"/>
              <a:t>账号</a:t>
            </a:r>
            <a:r>
              <a:rPr lang="en-US" altLang="zh-CN" dirty="0"/>
              <a:t>/</a:t>
            </a:r>
            <a:r>
              <a:rPr lang="zh-CN" altLang="en-US" dirty="0"/>
              <a:t>密码：</a:t>
            </a:r>
            <a:r>
              <a:rPr lang="en-US" altLang="zh-CN" dirty="0"/>
              <a:t>student/software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5760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实验目的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掌握</a:t>
            </a:r>
            <a:r>
              <a:rPr lang="en-US" altLang="zh-CN" dirty="0"/>
              <a:t>Unity3D</a:t>
            </a:r>
            <a:r>
              <a:rPr lang="zh-CN" altLang="en-US" dirty="0"/>
              <a:t>实现网络功能的方式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实验条件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zh-CN" altLang="en-US" dirty="0"/>
              <a:t>操作系统</a:t>
            </a:r>
            <a:endParaRPr lang="en-US" altLang="zh-CN" dirty="0"/>
          </a:p>
          <a:p>
            <a:pPr lvl="1"/>
            <a:r>
              <a:rPr lang="en-US" altLang="zh-CN" dirty="0"/>
              <a:t>Windows 10</a:t>
            </a:r>
          </a:p>
          <a:p>
            <a:r>
              <a:rPr lang="en-US" altLang="zh-CN" dirty="0"/>
              <a:t>Unity 3D</a:t>
            </a:r>
          </a:p>
          <a:p>
            <a:pPr lvl="1"/>
            <a:r>
              <a:rPr lang="en-US" altLang="zh-CN" dirty="0">
                <a:hlinkClick r:id="rId2"/>
              </a:rPr>
              <a:t>http://unity.com/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59271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D12BEB-8748-4D3A-99B0-C71E4E3B8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2A5553-E7CD-44BB-A7BD-1D772EF5A945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8229600" cy="4572000"/>
          </a:xfrm>
        </p:spPr>
        <p:txBody>
          <a:bodyPr/>
          <a:lstStyle/>
          <a:p>
            <a:r>
              <a:rPr lang="en-US" altLang="zh-CN" dirty="0">
                <a:hlinkClick r:id="rId2"/>
              </a:rPr>
              <a:t>https://docs.unity3d.com/Manual/UNet.html</a:t>
            </a:r>
            <a:endParaRPr lang="en-US" altLang="zh-CN" dirty="0"/>
          </a:p>
          <a:p>
            <a:r>
              <a:rPr lang="en-US" altLang="zh-CN" dirty="0">
                <a:hlinkClick r:id="rId3"/>
              </a:rPr>
              <a:t>https://doc.photonengine.com/en-us/pun/current/getting-started/pun-intro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8659FED-08DD-5348-8494-55A91233D2E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18787"/>
          <a:stretch/>
        </p:blipFill>
        <p:spPr>
          <a:xfrm>
            <a:off x="108371" y="2492896"/>
            <a:ext cx="8928125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723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/>
          <a:lstStyle/>
          <a:p>
            <a:r>
              <a:rPr lang="en-US" altLang="zh-CN" dirty="0"/>
              <a:t>UNET</a:t>
            </a:r>
            <a:r>
              <a:rPr lang="zh-CN" altLang="en-US" dirty="0"/>
              <a:t>（</a:t>
            </a:r>
            <a:r>
              <a:rPr lang="en-US" altLang="zh-CN" dirty="0"/>
              <a:t>Unity Networking</a:t>
            </a:r>
            <a:r>
              <a:rPr lang="zh-CN" altLang="en-US" dirty="0"/>
              <a:t>）简介</a:t>
            </a:r>
            <a:endParaRPr lang="en-US" altLang="zh-CN" dirty="0"/>
          </a:p>
          <a:p>
            <a:pPr lvl="1"/>
            <a:r>
              <a:rPr lang="zh-CN" altLang="en-US" dirty="0"/>
              <a:t>根据开发者实际需求将用户分为两类</a:t>
            </a:r>
            <a:endParaRPr lang="en-US" altLang="zh-CN" dirty="0"/>
          </a:p>
          <a:p>
            <a:pPr lvl="2"/>
            <a:r>
              <a:rPr lang="zh-CN" altLang="en-US" dirty="0"/>
              <a:t>对网络相关知识不太了解，需要借助网络快速实现相关功能的开发者：</a:t>
            </a:r>
            <a:r>
              <a:rPr lang="en-US" altLang="zh-CN" dirty="0"/>
              <a:t>High Level API</a:t>
            </a:r>
            <a:r>
              <a:rPr lang="zh-CN" altLang="en-US" dirty="0"/>
              <a:t>（</a:t>
            </a:r>
            <a:r>
              <a:rPr lang="en-US" altLang="zh-CN" dirty="0"/>
              <a:t>HLAPI</a:t>
            </a:r>
            <a:r>
              <a:rPr lang="zh-CN" altLang="en-US" dirty="0"/>
              <a:t>）或</a:t>
            </a:r>
            <a:r>
              <a:rPr lang="en-US" altLang="zh-CN" dirty="0" err="1"/>
              <a:t>NetworkManager</a:t>
            </a:r>
            <a:endParaRPr lang="en-US" altLang="zh-CN" dirty="0"/>
          </a:p>
          <a:p>
            <a:pPr lvl="2"/>
            <a:r>
              <a:rPr lang="zh-CN" altLang="en-US" dirty="0"/>
              <a:t>准备构建大型网络游戏，需要强大且足够灵活的网络工具的开发者：</a:t>
            </a:r>
            <a:r>
              <a:rPr lang="en-US" altLang="zh-CN" dirty="0"/>
              <a:t>Network Transport API </a:t>
            </a:r>
            <a:r>
              <a:rPr lang="zh-CN" altLang="en-US" dirty="0"/>
              <a:t>（</a:t>
            </a:r>
            <a:r>
              <a:rPr lang="en-US" altLang="zh-CN" dirty="0"/>
              <a:t>LLAPI</a:t>
            </a:r>
            <a:r>
              <a:rPr lang="zh-CN" altLang="en-US" dirty="0"/>
              <a:t>）</a:t>
            </a:r>
            <a:endParaRPr lang="en-US" altLang="zh-CN" dirty="0"/>
          </a:p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6019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UNET</a:t>
            </a:r>
            <a:r>
              <a:rPr lang="zh-CN" altLang="en-US" dirty="0"/>
              <a:t>（</a:t>
            </a:r>
            <a:r>
              <a:rPr lang="en-US" altLang="zh-CN" dirty="0"/>
              <a:t>Unity Networking</a:t>
            </a:r>
            <a:r>
              <a:rPr lang="zh-CN" altLang="en-US" dirty="0"/>
              <a:t>）简介</a:t>
            </a:r>
            <a:endParaRPr lang="en-US" altLang="zh-CN" dirty="0"/>
          </a:p>
          <a:p>
            <a:pPr lvl="1"/>
            <a:r>
              <a:rPr lang="en-US" altLang="zh-CN" dirty="0"/>
              <a:t>UNET</a:t>
            </a:r>
            <a:r>
              <a:rPr lang="zh-CN" altLang="en-US" dirty="0"/>
              <a:t>中的服务器</a:t>
            </a:r>
            <a:endParaRPr lang="en-US" altLang="zh-CN" dirty="0"/>
          </a:p>
          <a:p>
            <a:pPr lvl="2"/>
            <a:r>
              <a:rPr lang="zh-CN" altLang="en-US" dirty="0"/>
              <a:t>授权服务器</a:t>
            </a:r>
            <a:endParaRPr lang="en-US" altLang="zh-CN" dirty="0"/>
          </a:p>
          <a:p>
            <a:pPr lvl="3"/>
            <a:r>
              <a:rPr lang="zh-CN" altLang="en-US" dirty="0"/>
              <a:t>整个游戏的所有规则、数据和逻辑都由授权服务器处理。用户在客户端上执行的任何操作，都会传输到授权服务器上进行判定</a:t>
            </a:r>
            <a:endParaRPr lang="en-US" altLang="zh-CN" dirty="0"/>
          </a:p>
          <a:p>
            <a:pPr lvl="3"/>
            <a:r>
              <a:rPr lang="zh-CN" altLang="en-US" dirty="0"/>
              <a:t>将玩家操作与操作结果隔离，玩家无法在本地客户端作弊</a:t>
            </a:r>
            <a:endParaRPr lang="en-US" altLang="zh-CN" dirty="0"/>
          </a:p>
          <a:p>
            <a:pPr lvl="2"/>
            <a:r>
              <a:rPr lang="zh-CN" altLang="en-US" dirty="0"/>
              <a:t>非授权服务器</a:t>
            </a:r>
            <a:endParaRPr lang="en-US" altLang="zh-CN" dirty="0"/>
          </a:p>
          <a:p>
            <a:pPr lvl="3"/>
            <a:r>
              <a:rPr lang="zh-CN" altLang="en-US" dirty="0"/>
              <a:t>不控制客户端上各个用户的操作，玩家输入输出和游戏逻辑均由本地客户端处理，本地客户端将处理结果发送给服务器，服务器再同步到游戏世界。完成这种网络通信的方式有两种：远程过程调用、状态同步</a:t>
            </a:r>
            <a:endParaRPr lang="en-US" altLang="zh-CN" dirty="0"/>
          </a:p>
          <a:p>
            <a:pPr lvl="2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74155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UNET</a:t>
            </a:r>
            <a:r>
              <a:rPr lang="zh-CN" altLang="en-US" dirty="0"/>
              <a:t>（</a:t>
            </a:r>
            <a:r>
              <a:rPr lang="en-US" altLang="zh-CN" dirty="0"/>
              <a:t>Unity Networking</a:t>
            </a:r>
            <a:r>
              <a:rPr lang="zh-CN" altLang="en-US" dirty="0"/>
              <a:t>）简介</a:t>
            </a:r>
            <a:endParaRPr lang="en-US" altLang="zh-CN" dirty="0"/>
          </a:p>
          <a:p>
            <a:pPr lvl="1"/>
            <a:r>
              <a:rPr lang="en-US" altLang="zh-CN" dirty="0"/>
              <a:t>High Level API</a:t>
            </a:r>
          </a:p>
          <a:p>
            <a:pPr lvl="2"/>
            <a:r>
              <a:rPr lang="zh-CN" altLang="en-US" dirty="0"/>
              <a:t>采用新的命名空间：</a:t>
            </a:r>
            <a:r>
              <a:rPr lang="en-US" altLang="zh-CN" dirty="0" err="1"/>
              <a:t>UnityEngine.Networking</a:t>
            </a:r>
            <a:r>
              <a:rPr lang="zh-CN" altLang="en-US" dirty="0"/>
              <a:t>，为多人游戏提供了大量实用功能</a:t>
            </a:r>
            <a:endParaRPr lang="en-US" altLang="zh-CN" dirty="0"/>
          </a:p>
          <a:p>
            <a:pPr lvl="3"/>
            <a:r>
              <a:rPr lang="zh-CN" altLang="en-US" dirty="0"/>
              <a:t>消息处理</a:t>
            </a:r>
            <a:endParaRPr lang="en-US" altLang="zh-CN" dirty="0"/>
          </a:p>
          <a:p>
            <a:pPr lvl="3"/>
            <a:r>
              <a:rPr lang="zh-CN" altLang="en-US" dirty="0"/>
              <a:t>通用高性能的序列化</a:t>
            </a:r>
            <a:endParaRPr lang="en-US" altLang="zh-CN" dirty="0"/>
          </a:p>
          <a:p>
            <a:pPr lvl="3"/>
            <a:r>
              <a:rPr lang="zh-CN" altLang="en-US" dirty="0"/>
              <a:t>分布式的对象管理</a:t>
            </a:r>
            <a:endParaRPr lang="en-US" altLang="zh-CN" dirty="0"/>
          </a:p>
          <a:p>
            <a:pPr lvl="3"/>
            <a:r>
              <a:rPr lang="zh-CN" altLang="en-US" dirty="0"/>
              <a:t>状态同步</a:t>
            </a:r>
            <a:endParaRPr lang="en-US" altLang="zh-CN" dirty="0"/>
          </a:p>
          <a:p>
            <a:pPr lvl="3"/>
            <a:r>
              <a:rPr lang="zh-CN" altLang="en-US" dirty="0"/>
              <a:t>网络类：</a:t>
            </a:r>
            <a:r>
              <a:rPr lang="en-US" altLang="zh-CN" dirty="0"/>
              <a:t>Server</a:t>
            </a:r>
            <a:r>
              <a:rPr lang="zh-CN" altLang="en-US" dirty="0"/>
              <a:t>、</a:t>
            </a:r>
            <a:r>
              <a:rPr lang="en-US" altLang="zh-CN" dirty="0"/>
              <a:t>Client</a:t>
            </a:r>
            <a:r>
              <a:rPr lang="zh-CN" altLang="en-US" dirty="0"/>
              <a:t>、</a:t>
            </a:r>
            <a:r>
              <a:rPr lang="en-US" altLang="zh-CN" dirty="0"/>
              <a:t>Connection</a:t>
            </a:r>
            <a:r>
              <a:rPr lang="zh-CN" altLang="en-US" dirty="0"/>
              <a:t>等</a:t>
            </a:r>
            <a:endParaRPr lang="en-US" altLang="zh-CN" dirty="0"/>
          </a:p>
          <a:p>
            <a:pPr lvl="3"/>
            <a:endParaRPr lang="en-US" altLang="zh-CN" dirty="0"/>
          </a:p>
          <a:p>
            <a:pPr lvl="2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93326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-27384"/>
            <a:ext cx="7772400" cy="1143000"/>
          </a:xfrm>
        </p:spPr>
        <p:txBody>
          <a:bodyPr/>
          <a:lstStyle/>
          <a:p>
            <a:r>
              <a:rPr lang="zh-CN" altLang="en-US" dirty="0"/>
              <a:t>背景知识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914400" y="1145778"/>
            <a:ext cx="7772400" cy="4572000"/>
          </a:xfrm>
        </p:spPr>
        <p:txBody>
          <a:bodyPr>
            <a:normAutofit/>
          </a:bodyPr>
          <a:lstStyle/>
          <a:p>
            <a:r>
              <a:rPr lang="en-US" altLang="zh-CN" dirty="0"/>
              <a:t>UNET</a:t>
            </a:r>
            <a:r>
              <a:rPr lang="zh-CN" altLang="en-US" dirty="0"/>
              <a:t>（</a:t>
            </a:r>
            <a:r>
              <a:rPr lang="en-US" altLang="zh-CN" dirty="0"/>
              <a:t>Unity Networking</a:t>
            </a:r>
            <a:r>
              <a:rPr lang="zh-CN" altLang="en-US" dirty="0"/>
              <a:t>）简介</a:t>
            </a:r>
            <a:endParaRPr lang="en-US" altLang="zh-CN" dirty="0"/>
          </a:p>
          <a:p>
            <a:pPr lvl="1"/>
            <a:r>
              <a:rPr lang="en-US" altLang="zh-CN" dirty="0"/>
              <a:t>High Level API</a:t>
            </a:r>
          </a:p>
          <a:p>
            <a:pPr lvl="2"/>
            <a:r>
              <a:rPr lang="zh-CN" altLang="en-US" dirty="0"/>
              <a:t>封装好了网络相关的</a:t>
            </a:r>
            <a:r>
              <a:rPr lang="en-US" altLang="zh-CN" dirty="0"/>
              <a:t>API</a:t>
            </a:r>
            <a:r>
              <a:rPr lang="zh-CN" altLang="en-US" dirty="0"/>
              <a:t>，开发者可以直接使用，主要功能能如下：</a:t>
            </a:r>
            <a:endParaRPr lang="en-US" altLang="zh-CN" dirty="0"/>
          </a:p>
          <a:p>
            <a:pPr lvl="3"/>
            <a:r>
              <a:rPr lang="zh-CN" altLang="en-US" dirty="0"/>
              <a:t>通过</a:t>
            </a:r>
            <a:r>
              <a:rPr lang="en-US" altLang="zh-CN" dirty="0"/>
              <a:t>Network Manager</a:t>
            </a:r>
            <a:r>
              <a:rPr lang="zh-CN" altLang="en-US" dirty="0"/>
              <a:t>控制游戏的网络状态</a:t>
            </a:r>
            <a:endParaRPr lang="en-US" altLang="zh-CN" dirty="0"/>
          </a:p>
          <a:p>
            <a:pPr lvl="3"/>
            <a:r>
              <a:rPr lang="zh-CN" altLang="en-US" dirty="0"/>
              <a:t>发送和接收网络消息</a:t>
            </a:r>
            <a:endParaRPr lang="en-US" altLang="zh-CN" dirty="0"/>
          </a:p>
          <a:p>
            <a:pPr lvl="3"/>
            <a:r>
              <a:rPr lang="zh-CN" altLang="en-US" dirty="0"/>
              <a:t>将客户端上的网络命令发送到服务器</a:t>
            </a:r>
            <a:endParaRPr lang="en-US" altLang="zh-CN" dirty="0"/>
          </a:p>
          <a:p>
            <a:pPr lvl="3"/>
            <a:r>
              <a:rPr lang="zh-CN" altLang="en-US" dirty="0"/>
              <a:t>从服务器上对客户端进行远程过程调用</a:t>
            </a:r>
            <a:endParaRPr lang="en-US" altLang="zh-CN" dirty="0"/>
          </a:p>
          <a:p>
            <a:pPr lvl="3"/>
            <a:r>
              <a:rPr lang="zh-CN" altLang="en-US" dirty="0"/>
              <a:t>将服务器上的网络事件发送至客户端</a:t>
            </a:r>
            <a:endParaRPr lang="en-US" altLang="zh-CN" dirty="0"/>
          </a:p>
          <a:p>
            <a:pPr lvl="3"/>
            <a:endParaRPr lang="en-US" altLang="zh-CN" dirty="0"/>
          </a:p>
          <a:p>
            <a:pPr lvl="2"/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692553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平衡">
  <a:themeElements>
    <a:clrScheme name="平衡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平衡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平衡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6172</TotalTime>
  <Words>1130</Words>
  <Application>Microsoft Office PowerPoint</Application>
  <PresentationFormat>全屏显示(4:3)</PresentationFormat>
  <Paragraphs>181</Paragraphs>
  <Slides>25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宋体</vt:lpstr>
      <vt:lpstr>幼圆</vt:lpstr>
      <vt:lpstr>Calibri</vt:lpstr>
      <vt:lpstr>Franklin Gothic Book</vt:lpstr>
      <vt:lpstr>Perpetua</vt:lpstr>
      <vt:lpstr>Wingdings 2</vt:lpstr>
      <vt:lpstr>平衡</vt:lpstr>
      <vt:lpstr>游戏设计与设计思维</vt:lpstr>
      <vt:lpstr>实验十五</vt:lpstr>
      <vt:lpstr>实验目的</vt:lpstr>
      <vt:lpstr>实验条件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背景知识</vt:lpstr>
      <vt:lpstr>实验内容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实验步骤</vt:lpstr>
      <vt:lpstr>提交事项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游戏设计与程序开发</dc:title>
  <cp:lastModifiedBy>XMU</cp:lastModifiedBy>
  <cp:revision>385</cp:revision>
  <dcterms:modified xsi:type="dcterms:W3CDTF">2023-06-01T06:19:24Z</dcterms:modified>
</cp:coreProperties>
</file>

<file path=docProps/thumbnail.jpeg>
</file>